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7" r:id="rId4"/>
    <p:sldId id="273" r:id="rId5"/>
    <p:sldId id="27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0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BF7059-D7DE-194D-8B3F-093E0676FB84}" v="11" dt="2026-05-31T04:05:25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70" autoAdjust="0"/>
    <p:restoredTop sz="94660"/>
  </p:normalViewPr>
  <p:slideViewPr>
    <p:cSldViewPr snapToGrid="0">
      <p:cViewPr varScale="1">
        <p:scale>
          <a:sx n="96" d="100"/>
          <a:sy n="96" d="100"/>
        </p:scale>
        <p:origin x="184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0070D-AE88-1C69-A2D6-337207E71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A9CE22-9888-1D6A-7E4B-670848AE59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A66A3-6C44-5B3B-37FD-BFE90A1C9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D2BAE-43B1-936E-6EDC-1B616B922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F5577-D3C2-62D2-4A39-68ACC4BCC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95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D144F-7921-530E-8143-43B45771F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7093BE-3218-7E07-2C55-071B27DA2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AD639-56F3-CEDF-3A5C-2F55ECA1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643F5-754C-228D-F7C6-4A89FA82E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E692-B4D7-EBD0-6FAD-D5BA8576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21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924D7-AF7C-09FE-2468-B97D77BBD1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0BD3D-BCE2-B31D-2422-A7A8607904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5E55D-3BAC-28E1-EFE7-C4CF08F50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3A884-3144-D0B9-064C-B8D34DC26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2F8CA-A6BC-287D-8D97-2F10D844C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2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A448E-D5EB-FF09-7DB8-7585A64EF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62CD6-9D4F-0678-CC51-F79984E9A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F72CD-83CB-0A49-1929-4D7532FD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4DE7C-441A-2BA4-07D6-FBC7E5FE9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D1C68-6BFB-DE32-33A5-CD7075813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73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A3940-0615-A980-0E5D-974D412F1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FD806-49E8-52C1-6D2D-2C764E5C9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364FB-8B16-5E8E-75DE-BFD8C858E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CC2A5-5E6A-E155-D638-39E24975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82038-E1D7-D5C5-A264-42B69ADD3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97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7362D-441C-4A0E-2EFA-A8C967C89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42EC4-3BA5-CBEC-14BD-9FE9B61702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BE8285-F3BE-498F-A93D-3A70A5506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6716B6-BC6B-FC8A-2029-3DE11679E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7766B2-C6A5-24D1-113A-685E18979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70AC8E-8F2F-567D-6EF8-F63DA064D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7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4B9A0-1971-2273-69DE-1936FD3D1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CBA65C-FC7E-0664-2D28-0E50F7F42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B8671F-C337-2F46-A94D-46D1A36F21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F21F5-8A33-4BA9-BD27-32719EBFA3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E08D19-FA07-709F-EA3F-0CC9D1D1FF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30D2F5-EC6B-4568-462C-D9D2A57DC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0DE21B-56CC-E884-6D80-659195F44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BB8D1-E9A2-6A51-BAEE-7F68BBB53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3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F48B0-6141-6A93-0178-4BF973B45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A01035-0444-BE62-11C0-9366A1915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0D01C-BD1E-A938-C764-850360ACB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967E88-15EA-074A-1A87-CC1BFB454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1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420818-221C-CD41-CC6D-6064312A3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DDDFBC-782C-6B54-AF00-77FA027B6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907DFA-590E-6CA4-0C71-071E9E5E0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8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D7317-997A-582A-FF8A-7CEEE51E5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0AA48-A93C-C9D8-CD47-D0E6C9887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E5FAE8-86B0-BCD0-5F96-3094A63F27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056E0-5FAE-2D08-AE17-40AF546F3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22611-0360-B71E-30CC-247283A4E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ED6CBD-2DE0-9EC3-BC52-9EA3D1834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7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F380A-B2E5-33AA-35F3-9B86384E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5BDCAA-96B1-4234-CA58-44DB4B8DD8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DFFC78-B639-8AC1-CB68-682DAB2A5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91CE6-5D45-E583-8314-F5D36E34E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5D5EC-181B-D427-AF82-BFCB663B3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BEF14-30FB-8643-DA7A-99E0259A8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530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4DB481-894A-3610-43E7-F51F77FD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1520E4-E458-4E93-8063-E8BFFC356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B3AC1-A5FE-7DFA-0F62-82FC363753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7B8DDB-42DC-4DA3-A2AD-76E25A620417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195A9-9058-188A-121B-392CA20B0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7E22C-EB7D-B767-785C-F5371BA838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A783A9-776A-48DF-B09E-4306780F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14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0B3B3-8CA3-2429-499E-DFF17B6E89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FY27 HERITAGE BUDGET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96048-5280-04B8-2E8A-94E286DAF8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5.31.2026</a:t>
            </a:r>
          </a:p>
        </p:txBody>
      </p:sp>
    </p:spTree>
    <p:extLst>
      <p:ext uri="{BB962C8B-B14F-4D97-AF65-F5344CB8AC3E}">
        <p14:creationId xmlns:p14="http://schemas.microsoft.com/office/powerpoint/2010/main" val="3352744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187DDAF-165F-264D-6B38-1A79DECE25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8944" y="414096"/>
            <a:ext cx="6616700" cy="61595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61DC23-7454-DCA0-EF98-6746A8A2F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REVENUE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11FB1A7-DD77-868C-2C32-6AE52DCF07F8}"/>
              </a:ext>
            </a:extLst>
          </p:cNvPr>
          <p:cNvSpPr txBox="1">
            <a:spLocks/>
          </p:cNvSpPr>
          <p:nvPr/>
        </p:nvSpPr>
        <p:spPr>
          <a:xfrm>
            <a:off x="536356" y="2227226"/>
            <a:ext cx="4319792" cy="3733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PUNCHLINE:</a:t>
            </a:r>
          </a:p>
          <a:p>
            <a:pPr algn="ctr"/>
            <a:endParaRPr lang="en-US" b="1" dirty="0"/>
          </a:p>
          <a:p>
            <a:pPr algn="ctr"/>
            <a:r>
              <a:rPr lang="en-US" dirty="0"/>
              <a:t>General fund giving was roughly flat in FY26. School Relief Fund and Debt Reduction Fund Giving stayed strong, and a large estate gift led to an increase in overall giving in FY26.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D13037-8FC2-48D9-AD66-778DB16BC47A}"/>
              </a:ext>
            </a:extLst>
          </p:cNvPr>
          <p:cNvSpPr/>
          <p:nvPr/>
        </p:nvSpPr>
        <p:spPr>
          <a:xfrm>
            <a:off x="10509814" y="3429000"/>
            <a:ext cx="732618" cy="3063875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40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1DC23-7454-DCA0-EF98-6746A8A2F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CASH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11FB1A7-DD77-868C-2C32-6AE52DCF07F8}"/>
              </a:ext>
            </a:extLst>
          </p:cNvPr>
          <p:cNvSpPr txBox="1">
            <a:spLocks/>
          </p:cNvSpPr>
          <p:nvPr/>
        </p:nvSpPr>
        <p:spPr>
          <a:xfrm>
            <a:off x="0" y="1515900"/>
            <a:ext cx="3984196" cy="4715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PUNCHLINE: </a:t>
            </a:r>
          </a:p>
          <a:p>
            <a:pPr algn="ctr"/>
            <a:endParaRPr lang="en-US" b="1" dirty="0"/>
          </a:p>
          <a:p>
            <a:pPr algn="ctr"/>
            <a:r>
              <a:rPr lang="en-US" dirty="0"/>
              <a:t>Total cash position declined in FY26, but still remains strong.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841ADC-CE26-723B-63D4-920FF494E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4196" y="511150"/>
            <a:ext cx="8085754" cy="583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860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A381F-53B3-1A3B-55CB-680A02B2B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/>
              <a:t>SCHOOL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202FD-3CBB-EF4D-5FBB-F4A6EBF61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462" y="1764529"/>
            <a:ext cx="3513343" cy="33289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394F37-5431-7F52-F549-CBC68B59B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3638" y="365125"/>
            <a:ext cx="6184900" cy="630922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981F4FA-926D-16AE-87D8-6F8164CEC001}"/>
              </a:ext>
            </a:extLst>
          </p:cNvPr>
          <p:cNvSpPr txBox="1">
            <a:spLocks/>
          </p:cNvSpPr>
          <p:nvPr/>
        </p:nvSpPr>
        <p:spPr>
          <a:xfrm>
            <a:off x="0" y="1515900"/>
            <a:ext cx="5168900" cy="4715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PUNCHLINE: </a:t>
            </a:r>
          </a:p>
          <a:p>
            <a:pPr algn="ctr"/>
            <a:endParaRPr lang="en-US" b="1" dirty="0"/>
          </a:p>
          <a:p>
            <a:pPr algn="ctr"/>
            <a:r>
              <a:rPr lang="en-US" dirty="0"/>
              <a:t>School revenue is continuing to improve due to enrollment increases, summer program offerings, and tuition increases.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School operating deficits continue to decline. Slower than originally hoped, but still showing continued improvement. </a:t>
            </a:r>
          </a:p>
        </p:txBody>
      </p:sp>
    </p:spTree>
    <p:extLst>
      <p:ext uri="{BB962C8B-B14F-4D97-AF65-F5344CB8AC3E}">
        <p14:creationId xmlns:p14="http://schemas.microsoft.com/office/powerpoint/2010/main" val="236158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1DC23-7454-DCA0-EF98-6746A8A2F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DEBT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11FB1A7-DD77-868C-2C32-6AE52DCF07F8}"/>
              </a:ext>
            </a:extLst>
          </p:cNvPr>
          <p:cNvSpPr txBox="1">
            <a:spLocks/>
          </p:cNvSpPr>
          <p:nvPr/>
        </p:nvSpPr>
        <p:spPr>
          <a:xfrm>
            <a:off x="1" y="1311965"/>
            <a:ext cx="3604590" cy="3829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/>
              <a:t>PUNCHLINE:</a:t>
            </a:r>
          </a:p>
          <a:p>
            <a:pPr algn="ctr"/>
            <a:endParaRPr lang="en-US" b="1" dirty="0"/>
          </a:p>
          <a:p>
            <a:pPr algn="ctr"/>
            <a:r>
              <a:rPr lang="en-US" dirty="0"/>
              <a:t>The church’s property value in excess of debt has now exceeded $1.55M, which is up over $0.4M over the last 5 years.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Refinancing efforts in 2026 held the churches payment at the same level and reduced amortization period from 20 to 13 years.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BBEBFB-F8C9-7A08-61CD-CA42BF80FC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9270" y="818717"/>
            <a:ext cx="8395066" cy="52205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D6174D-E07B-B60A-8FE3-6723C4BE19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654" y="5141843"/>
            <a:ext cx="2476500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377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8619411-F67B-55CE-DB16-D9846B891E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02"/>
          <a:stretch/>
        </p:blipFill>
        <p:spPr>
          <a:xfrm>
            <a:off x="410634" y="1414966"/>
            <a:ext cx="7447905" cy="50927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61DC23-7454-DCA0-EF98-6746A8A2F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FINANCIAL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ED0B9-2490-958D-2BAA-96634E470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9562" y="569844"/>
            <a:ext cx="3919673" cy="62881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/>
              <a:t>SUMMARY POINTS:</a:t>
            </a:r>
          </a:p>
          <a:p>
            <a:r>
              <a:rPr lang="en-US" dirty="0"/>
              <a:t>School resiliency has continued to improve. The K-2 expansion plan is still working.</a:t>
            </a:r>
          </a:p>
          <a:p>
            <a:r>
              <a:rPr lang="en-US" dirty="0"/>
              <a:t>Cost inflation continues to put financial pressure on the church operating budget.</a:t>
            </a:r>
          </a:p>
          <a:p>
            <a:r>
              <a:rPr lang="en-US" dirty="0"/>
              <a:t>There will be some substantial facilities projects coming up in the future that will need further consideration beyond what is included in this budget (parking lot resurfacing, roof,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  <a:p>
            <a:r>
              <a:rPr lang="en-US" dirty="0"/>
              <a:t>Cash reserves and accessible equity in the church property will be available to support these efforts.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9853CB-20BD-080C-7914-975285BCCD4E}"/>
              </a:ext>
            </a:extLst>
          </p:cNvPr>
          <p:cNvSpPr/>
          <p:nvPr/>
        </p:nvSpPr>
        <p:spPr>
          <a:xfrm>
            <a:off x="5542906" y="4882672"/>
            <a:ext cx="1683026" cy="20834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432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232</Words>
  <Application>Microsoft Macintosh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FY27 HERITAGE BUDGET PRESENTATION</vt:lpstr>
      <vt:lpstr>REVENUE</vt:lpstr>
      <vt:lpstr>CASH</vt:lpstr>
      <vt:lpstr>SCHOOL</vt:lpstr>
      <vt:lpstr>DEBT</vt:lpstr>
      <vt:lpstr>FINANCIAL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HERITAGE CONGREGATIONAL FORUM</dc:title>
  <dc:creator>Philip Holz</dc:creator>
  <cp:lastModifiedBy>Philip Holz</cp:lastModifiedBy>
  <cp:revision>7</cp:revision>
  <cp:lastPrinted>2025-06-03T22:31:34Z</cp:lastPrinted>
  <dcterms:created xsi:type="dcterms:W3CDTF">2024-03-12T06:55:56Z</dcterms:created>
  <dcterms:modified xsi:type="dcterms:W3CDTF">2026-05-31T04:13:19Z</dcterms:modified>
</cp:coreProperties>
</file>